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Sarah Raphael" initials="DSR" lastIdx="4" clrIdx="0">
    <p:extLst>
      <p:ext uri="{19B8F6BF-5375-455C-9EA6-DF929625EA0E}">
        <p15:presenceInfo xmlns:p15="http://schemas.microsoft.com/office/powerpoint/2012/main" userId="S-1-5-21-1143840864-2094446529-4026055327-3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26"/>
    <a:srgbClr val="00539B"/>
    <a:srgbClr val="FFFFFF"/>
    <a:srgbClr val="FF6600"/>
    <a:srgbClr val="5D91A1"/>
    <a:srgbClr val="00B5C6"/>
    <a:srgbClr val="BF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3:47:54.417" idx="2">
    <p:pos x="8824" y="866"/>
    <p:text>at the gumline (add 'the')</p:text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87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4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3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22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5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72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4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17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0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68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3081-EB44-486D-AB7A-7E0E5AB9E5FB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9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0EB4E-E84A-4694-A525-716FDB185CD0}"/>
              </a:ext>
            </a:extLst>
          </p:cNvPr>
          <p:cNvSpPr/>
          <p:nvPr/>
        </p:nvSpPr>
        <p:spPr>
          <a:xfrm>
            <a:off x="-2712" y="-15222"/>
            <a:ext cx="12194711" cy="6873222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36B69-E648-43AE-BB3C-2197005AF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CD4EFB-6AA7-4C6C-884C-FE79B4439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55" y="431800"/>
            <a:ext cx="7237976" cy="51169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C56AD-4AD8-4BE1-A8B2-75BABAC1DCEA}"/>
              </a:ext>
            </a:extLst>
          </p:cNvPr>
          <p:cNvSpPr txBox="1"/>
          <p:nvPr/>
        </p:nvSpPr>
        <p:spPr>
          <a:xfrm>
            <a:off x="3664710" y="4976752"/>
            <a:ext cx="4859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GET SUGAR SAVVY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DENTAL HEALTH WEEK 2020</a:t>
            </a:r>
          </a:p>
        </p:txBody>
      </p:sp>
    </p:spTree>
    <p:extLst>
      <p:ext uri="{BB962C8B-B14F-4D97-AF65-F5344CB8AC3E}">
        <p14:creationId xmlns:p14="http://schemas.microsoft.com/office/powerpoint/2010/main" val="134656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4BDF7BB-BA37-443E-B39C-5A6BCF89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0" t="36920" b="23518"/>
          <a:stretch/>
        </p:blipFill>
        <p:spPr>
          <a:xfrm flipH="1">
            <a:off x="0" y="-1"/>
            <a:ext cx="12194710" cy="6858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A1C382D-9B68-46B4-A565-043FA57BEA53}"/>
              </a:ext>
            </a:extLst>
          </p:cNvPr>
          <p:cNvSpPr/>
          <p:nvPr/>
        </p:nvSpPr>
        <p:spPr>
          <a:xfrm>
            <a:off x="-2712" y="1509486"/>
            <a:ext cx="5567958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D912E-3BCB-4BD3-A08A-8BC7903533C2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75309" y="1847818"/>
            <a:ext cx="505431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58426"/>
                </a:solidFill>
              </a:rPr>
              <a:t>Consume no more than 6 teaspoons (24 grams) of free sugar per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 by the World Health Organization (WHO) to decrease your risk of developing tooth decay.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 sugar – added sugars, as well as the sugar naturally present in honey, syrups and fruit juice.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Equates to 5% of daily total energy intake (kilojoule) for the average adult.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recommendation does not reference sugar from fruit, vegetables or dairy.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5BB8E-EA91-4758-B678-D9870D4E8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624704-8202-4A7E-B14C-25769F430AA4}"/>
              </a:ext>
            </a:extLst>
          </p:cNvPr>
          <p:cNvGrpSpPr/>
          <p:nvPr/>
        </p:nvGrpSpPr>
        <p:grpSpPr>
          <a:xfrm>
            <a:off x="270933" y="144276"/>
            <a:ext cx="4247154" cy="830997"/>
            <a:chOff x="270933" y="144276"/>
            <a:chExt cx="4247154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1054590" y="144276"/>
              <a:ext cx="23167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dirty="0">
                  <a:solidFill>
                    <a:srgbClr val="F58426"/>
                  </a:solidFill>
                  <a:latin typeface="Ink Free" panose="03080402000500000000" pitchFamily="66" charset="0"/>
                  <a:cs typeface="Arial" panose="020B0604020202020204" pitchFamily="34" charset="0"/>
                </a:rPr>
                <a:t>SUGAR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02FB4-2926-4166-9F9D-355E86A55642}"/>
                </a:ext>
              </a:extLst>
            </p:cNvPr>
            <p:cNvSpPr txBox="1"/>
            <p:nvPr/>
          </p:nvSpPr>
          <p:spPr>
            <a:xfrm>
              <a:off x="270933" y="227575"/>
              <a:ext cx="957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18BDE9-1D81-4C97-84E8-6EAD09438DEF}"/>
                </a:ext>
              </a:extLst>
            </p:cNvPr>
            <p:cNvSpPr txBox="1"/>
            <p:nvPr/>
          </p:nvSpPr>
          <p:spPr>
            <a:xfrm>
              <a:off x="3120101" y="227575"/>
              <a:ext cx="1397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SAVVY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77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4BDF7BB-BA37-443E-B39C-5A6BCF89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3" b="26747"/>
          <a:stretch/>
        </p:blipFill>
        <p:spPr>
          <a:xfrm>
            <a:off x="-2713" y="-2"/>
            <a:ext cx="12194713" cy="68580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A1C382D-9B68-46B4-A565-043FA57BEA53}"/>
              </a:ext>
            </a:extLst>
          </p:cNvPr>
          <p:cNvSpPr/>
          <p:nvPr/>
        </p:nvSpPr>
        <p:spPr>
          <a:xfrm>
            <a:off x="-2712" y="1509486"/>
            <a:ext cx="5567958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D912E-3BCB-4BD3-A08A-8BC7903533C2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75309" y="1847818"/>
            <a:ext cx="50543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58426"/>
                </a:solidFill>
              </a:rPr>
              <a:t>Choose foods with less than 10 grams of sugar per 100 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find this information on the Nutrition Information Panel located on the food/drink label.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Less than 5 grams per 100 grams is ideal though.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a food or drink item has greater than 15g per 100g of sugar, it is best to find a healthier product.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like a percentage. 10g per 100g = 10% sugar in the food.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5BB8E-EA91-4758-B678-D9870D4E8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624704-8202-4A7E-B14C-25769F430AA4}"/>
              </a:ext>
            </a:extLst>
          </p:cNvPr>
          <p:cNvGrpSpPr/>
          <p:nvPr/>
        </p:nvGrpSpPr>
        <p:grpSpPr>
          <a:xfrm>
            <a:off x="270933" y="144276"/>
            <a:ext cx="4247154" cy="830997"/>
            <a:chOff x="270933" y="144276"/>
            <a:chExt cx="4247154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1054590" y="144276"/>
              <a:ext cx="23167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dirty="0">
                  <a:solidFill>
                    <a:srgbClr val="F58426"/>
                  </a:solidFill>
                  <a:latin typeface="Ink Free" panose="03080402000500000000" pitchFamily="66" charset="0"/>
                  <a:cs typeface="Arial" panose="020B0604020202020204" pitchFamily="34" charset="0"/>
                </a:rPr>
                <a:t>SUGAR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02FB4-2926-4166-9F9D-355E86A55642}"/>
                </a:ext>
              </a:extLst>
            </p:cNvPr>
            <p:cNvSpPr txBox="1"/>
            <p:nvPr/>
          </p:nvSpPr>
          <p:spPr>
            <a:xfrm>
              <a:off x="270933" y="227575"/>
              <a:ext cx="957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18BDE9-1D81-4C97-84E8-6EAD09438DEF}"/>
                </a:ext>
              </a:extLst>
            </p:cNvPr>
            <p:cNvSpPr txBox="1"/>
            <p:nvPr/>
          </p:nvSpPr>
          <p:spPr>
            <a:xfrm>
              <a:off x="3120101" y="227575"/>
              <a:ext cx="1397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SAVVY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11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4BDF7BB-BA37-443E-B39C-5A6BCF89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" b="22644"/>
          <a:stretch/>
        </p:blipFill>
        <p:spPr>
          <a:xfrm>
            <a:off x="-2712" y="559773"/>
            <a:ext cx="12194711" cy="62982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A1C382D-9B68-46B4-A565-043FA57BEA53}"/>
              </a:ext>
            </a:extLst>
          </p:cNvPr>
          <p:cNvSpPr/>
          <p:nvPr/>
        </p:nvSpPr>
        <p:spPr>
          <a:xfrm>
            <a:off x="-2712" y="1509486"/>
            <a:ext cx="5222412" cy="29863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D912E-3BCB-4BD3-A08A-8BC7903533C2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75309" y="1847818"/>
            <a:ext cx="46395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58426"/>
                </a:solidFill>
              </a:rPr>
              <a:t>Look out for hidden sugars when purchasing foods and drinks.</a:t>
            </a:r>
            <a:endParaRPr lang="en-US" sz="2400" dirty="0">
              <a:solidFill>
                <a:srgbClr val="F584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 out for these in the list of ingredient located on the food/drink label.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over 50 different ingredient names that represent sugar. 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5BB8E-EA91-4758-B678-D9870D4E8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624704-8202-4A7E-B14C-25769F430AA4}"/>
              </a:ext>
            </a:extLst>
          </p:cNvPr>
          <p:cNvGrpSpPr/>
          <p:nvPr/>
        </p:nvGrpSpPr>
        <p:grpSpPr>
          <a:xfrm>
            <a:off x="270932" y="144276"/>
            <a:ext cx="5386918" cy="830997"/>
            <a:chOff x="270933" y="144276"/>
            <a:chExt cx="4494701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1054590" y="144276"/>
              <a:ext cx="23167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dirty="0">
                  <a:solidFill>
                    <a:srgbClr val="F58426"/>
                  </a:solidFill>
                  <a:latin typeface="Ink Free" panose="03080402000500000000" pitchFamily="66" charset="0"/>
                  <a:cs typeface="Arial" panose="020B0604020202020204" pitchFamily="34" charset="0"/>
                </a:rPr>
                <a:t>SUGAR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02FB4-2926-4166-9F9D-355E86A55642}"/>
                </a:ext>
              </a:extLst>
            </p:cNvPr>
            <p:cNvSpPr txBox="1"/>
            <p:nvPr/>
          </p:nvSpPr>
          <p:spPr>
            <a:xfrm>
              <a:off x="270933" y="227575"/>
              <a:ext cx="957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18BDE9-1D81-4C97-84E8-6EAD09438DEF}"/>
                </a:ext>
              </a:extLst>
            </p:cNvPr>
            <p:cNvSpPr txBox="1"/>
            <p:nvPr/>
          </p:nvSpPr>
          <p:spPr>
            <a:xfrm>
              <a:off x="2770835" y="227575"/>
              <a:ext cx="19947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SAVVY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71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CA661C-B097-46B1-B26C-2B0CA1887D42}"/>
              </a:ext>
            </a:extLst>
          </p:cNvPr>
          <p:cNvSpPr/>
          <p:nvPr/>
        </p:nvSpPr>
        <p:spPr>
          <a:xfrm>
            <a:off x="-2712" y="-15222"/>
            <a:ext cx="12194711" cy="6873222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D13743-F811-4D39-8350-7F40E81B6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FEFE9B4-A521-4B99-BA64-234A2D029245}"/>
              </a:ext>
            </a:extLst>
          </p:cNvPr>
          <p:cNvSpPr txBox="1"/>
          <p:nvPr/>
        </p:nvSpPr>
        <p:spPr>
          <a:xfrm>
            <a:off x="2883469" y="1685075"/>
            <a:ext cx="6692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F58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8F5BD-9987-43E7-B074-DF2BB1205772}"/>
              </a:ext>
            </a:extLst>
          </p:cNvPr>
          <p:cNvSpPr txBox="1"/>
          <p:nvPr/>
        </p:nvSpPr>
        <p:spPr>
          <a:xfrm>
            <a:off x="3411088" y="2888629"/>
            <a:ext cx="536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#DENTALHEALTHWEEK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FACE1-9C84-46A7-8CF4-E9085F6EE887}"/>
              </a:ext>
            </a:extLst>
          </p:cNvPr>
          <p:cNvSpPr txBox="1"/>
          <p:nvPr/>
        </p:nvSpPr>
        <p:spPr>
          <a:xfrm>
            <a:off x="3411088" y="3743952"/>
            <a:ext cx="5637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VISIT</a:t>
            </a:r>
          </a:p>
          <a:p>
            <a:pPr algn="ctr"/>
            <a:r>
              <a:rPr lang="en-AU" sz="2800" dirty="0">
                <a:solidFill>
                  <a:srgbClr val="F58426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www.dentalhealthweek.com.au</a:t>
            </a:r>
          </a:p>
          <a:p>
            <a:pPr algn="ctr"/>
            <a:endParaRPr lang="en-AU" sz="2000" dirty="0">
              <a:solidFill>
                <a:schemeClr val="bg1"/>
              </a:solidFill>
              <a:latin typeface="Fjalla One" panose="02000506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AU" sz="20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FOR RESOURCES TO HELP YOU GET SUGAR SAVVY</a:t>
            </a:r>
          </a:p>
        </p:txBody>
      </p:sp>
    </p:spTree>
    <p:extLst>
      <p:ext uri="{BB962C8B-B14F-4D97-AF65-F5344CB8AC3E}">
        <p14:creationId xmlns:p14="http://schemas.microsoft.com/office/powerpoint/2010/main" val="85604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4BDF7BB-BA37-443E-B39C-5A6BCF89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8" r="18155" b="42660"/>
          <a:stretch/>
        </p:blipFill>
        <p:spPr>
          <a:xfrm>
            <a:off x="-2713" y="-1"/>
            <a:ext cx="12194712" cy="6858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A1C382D-9B68-46B4-A565-043FA57BEA53}"/>
              </a:ext>
            </a:extLst>
          </p:cNvPr>
          <p:cNvSpPr/>
          <p:nvPr/>
        </p:nvSpPr>
        <p:spPr>
          <a:xfrm>
            <a:off x="-2712" y="1509486"/>
            <a:ext cx="5567958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D912E-3BCB-4BD3-A08A-8BC7903533C2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75309" y="1847818"/>
            <a:ext cx="505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year, Dental Health Week 2020 is asking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5BB8E-EA91-4758-B678-D9870D4E8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624704-8202-4A7E-B14C-25769F430AA4}"/>
              </a:ext>
            </a:extLst>
          </p:cNvPr>
          <p:cNvGrpSpPr/>
          <p:nvPr/>
        </p:nvGrpSpPr>
        <p:grpSpPr>
          <a:xfrm>
            <a:off x="270933" y="144276"/>
            <a:ext cx="4247154" cy="830997"/>
            <a:chOff x="270933" y="144276"/>
            <a:chExt cx="4247154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1054590" y="144276"/>
              <a:ext cx="23167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dirty="0">
                  <a:solidFill>
                    <a:srgbClr val="F58426"/>
                  </a:solidFill>
                  <a:latin typeface="Ink Free" panose="03080402000500000000" pitchFamily="66" charset="0"/>
                  <a:cs typeface="Arial" panose="020B0604020202020204" pitchFamily="34" charset="0"/>
                </a:rPr>
                <a:t>SUGAR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02FB4-2926-4166-9F9D-355E86A55642}"/>
                </a:ext>
              </a:extLst>
            </p:cNvPr>
            <p:cNvSpPr txBox="1"/>
            <p:nvPr/>
          </p:nvSpPr>
          <p:spPr>
            <a:xfrm>
              <a:off x="270933" y="227575"/>
              <a:ext cx="957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18BDE9-1D81-4C97-84E8-6EAD09438DEF}"/>
                </a:ext>
              </a:extLst>
            </p:cNvPr>
            <p:cNvSpPr txBox="1"/>
            <p:nvPr/>
          </p:nvSpPr>
          <p:spPr>
            <a:xfrm>
              <a:off x="3120101" y="227575"/>
              <a:ext cx="1397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SAVVY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D4E2B9-2AC2-4077-A768-C5B7EED714B5}"/>
              </a:ext>
            </a:extLst>
          </p:cNvPr>
          <p:cNvSpPr/>
          <p:nvPr/>
        </p:nvSpPr>
        <p:spPr>
          <a:xfrm>
            <a:off x="378883" y="4423137"/>
            <a:ext cx="4847167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consumption is important to oral health – tooth decay is a diet-related disease.</a:t>
            </a: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 bacteria turn sugar into acid which attacks the surface of teeth, and over time this can cause tooth decay. 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7CCF861-0D7C-4F34-B473-BA5514D63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8" y="2394674"/>
            <a:ext cx="3790477" cy="17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4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1333B923-35DF-4693-B892-60BA19759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8" r="18155" b="42660"/>
          <a:stretch/>
        </p:blipFill>
        <p:spPr>
          <a:xfrm>
            <a:off x="-2713" y="-1"/>
            <a:ext cx="12194712" cy="685800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F790952-DEBF-4D7B-B5AF-3B31FE0B68B0}"/>
              </a:ext>
            </a:extLst>
          </p:cNvPr>
          <p:cNvSpPr/>
          <p:nvPr/>
        </p:nvSpPr>
        <p:spPr>
          <a:xfrm>
            <a:off x="-2712" y="1509486"/>
            <a:ext cx="5567958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06885" y="2018780"/>
            <a:ext cx="4948765" cy="406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shows that</a:t>
            </a: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885" y="2440204"/>
            <a:ext cx="4948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58426"/>
                </a:solidFill>
                <a:latin typeface="Ink Free" panose="03080402000500000000" pitchFamily="66" charset="0"/>
              </a:rPr>
              <a:t>48.7%</a:t>
            </a:r>
            <a:endParaRPr lang="en-AU" sz="9600" b="1" dirty="0">
              <a:solidFill>
                <a:srgbClr val="F58426"/>
              </a:solidFill>
              <a:latin typeface="Ink Free" panose="03080402000500000000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A661C-B097-46B1-B26C-2B0CA1887D42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D13743-F811-4D39-8350-7F40E81B6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8804538-3185-456A-9B9B-5E78BAF326F9}"/>
              </a:ext>
            </a:extLst>
          </p:cNvPr>
          <p:cNvGrpSpPr/>
          <p:nvPr/>
        </p:nvGrpSpPr>
        <p:grpSpPr>
          <a:xfrm>
            <a:off x="270933" y="144276"/>
            <a:ext cx="4247154" cy="830997"/>
            <a:chOff x="270933" y="144276"/>
            <a:chExt cx="4247154" cy="8309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EFE9B4-A521-4B99-BA64-234A2D029245}"/>
                </a:ext>
              </a:extLst>
            </p:cNvPr>
            <p:cNvSpPr txBox="1"/>
            <p:nvPr/>
          </p:nvSpPr>
          <p:spPr>
            <a:xfrm>
              <a:off x="1054590" y="144276"/>
              <a:ext cx="23167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dirty="0">
                  <a:solidFill>
                    <a:srgbClr val="F58426"/>
                  </a:solidFill>
                  <a:latin typeface="Ink Free" panose="03080402000500000000" pitchFamily="66" charset="0"/>
                  <a:cs typeface="Arial" panose="020B0604020202020204" pitchFamily="34" charset="0"/>
                </a:rPr>
                <a:t>SUGAR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D8F5BD-9987-43E7-B074-DF2BB1205772}"/>
                </a:ext>
              </a:extLst>
            </p:cNvPr>
            <p:cNvSpPr txBox="1"/>
            <p:nvPr/>
          </p:nvSpPr>
          <p:spPr>
            <a:xfrm>
              <a:off x="270933" y="227575"/>
              <a:ext cx="957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GET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64C19A-DFAC-49F7-9767-724A5BCCB141}"/>
                </a:ext>
              </a:extLst>
            </p:cNvPr>
            <p:cNvSpPr txBox="1"/>
            <p:nvPr/>
          </p:nvSpPr>
          <p:spPr>
            <a:xfrm>
              <a:off x="3120101" y="227575"/>
              <a:ext cx="1397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solidFill>
                    <a:schemeClr val="bg1"/>
                  </a:solidFill>
                  <a:latin typeface="Fjalla One" panose="02000506040000020004" pitchFamily="2" charset="0"/>
                  <a:cs typeface="Arial" panose="020B0604020202020204" pitchFamily="34" charset="0"/>
                </a:rPr>
                <a:t>SAVVY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35CC95-1117-4968-90BC-9F0DB28ACDE1}"/>
              </a:ext>
            </a:extLst>
          </p:cNvPr>
          <p:cNvSpPr/>
          <p:nvPr/>
        </p:nvSpPr>
        <p:spPr>
          <a:xfrm>
            <a:off x="306885" y="3840351"/>
            <a:ext cx="4948765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Australian adults consume too much added sugar.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E2CA8-19F7-4E6C-ADCA-6A5B6AA862DE}"/>
              </a:ext>
            </a:extLst>
          </p:cNvPr>
          <p:cNvSpPr/>
          <p:nvPr/>
        </p:nvSpPr>
        <p:spPr>
          <a:xfrm>
            <a:off x="306884" y="5348514"/>
            <a:ext cx="4948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year, Dental Health Week aims to improve everyone’s knowledge of sugar consumption.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30751B-3D34-4230-AC86-4BB124227EE8}"/>
              </a:ext>
            </a:extLst>
          </p:cNvPr>
          <p:cNvCxnSpPr/>
          <p:nvPr/>
        </p:nvCxnSpPr>
        <p:spPr>
          <a:xfrm>
            <a:off x="2202077" y="5062620"/>
            <a:ext cx="1158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8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CA661C-B097-46B1-B26C-2B0CA1887D42}"/>
              </a:ext>
            </a:extLst>
          </p:cNvPr>
          <p:cNvSpPr/>
          <p:nvPr/>
        </p:nvSpPr>
        <p:spPr>
          <a:xfrm>
            <a:off x="-2711" y="-15222"/>
            <a:ext cx="12194711" cy="6873222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D13743-F811-4D39-8350-7F40E81B6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FEFE9B4-A521-4B99-BA64-234A2D029245}"/>
              </a:ext>
            </a:extLst>
          </p:cNvPr>
          <p:cNvSpPr txBox="1"/>
          <p:nvPr/>
        </p:nvSpPr>
        <p:spPr>
          <a:xfrm>
            <a:off x="100243" y="1277919"/>
            <a:ext cx="668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F58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FOUR KEY STEPS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8F5BD-9987-43E7-B074-DF2BB1205772}"/>
              </a:ext>
            </a:extLst>
          </p:cNvPr>
          <p:cNvSpPr txBox="1"/>
          <p:nvPr/>
        </p:nvSpPr>
        <p:spPr>
          <a:xfrm>
            <a:off x="1259624" y="1932450"/>
            <a:ext cx="548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FOR GOOD ORAL HEALTH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0CB47-CE47-462C-8E21-3CDE650501EB}"/>
              </a:ext>
            </a:extLst>
          </p:cNvPr>
          <p:cNvSpPr/>
          <p:nvPr/>
        </p:nvSpPr>
        <p:spPr>
          <a:xfrm>
            <a:off x="2349500" y="2780549"/>
            <a:ext cx="749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 twice a day using fluoride toothpaste </a:t>
            </a:r>
          </a:p>
          <a:p>
            <a:pPr marL="342900" indent="-342900">
              <a:buAutoNum type="arabicParenR"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between your teeth daily using floss or interdental brushes</a:t>
            </a:r>
          </a:p>
          <a:p>
            <a:pPr marL="342900" indent="-342900">
              <a:buAutoNum type="arabicParenR"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nutritious diet, low in sugar</a:t>
            </a:r>
          </a:p>
          <a:p>
            <a:pPr marL="342900" indent="-342900">
              <a:buAutoNum type="arabicParenR"/>
            </a:pP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dentist regularly for check-ups and preventative care.</a:t>
            </a:r>
          </a:p>
        </p:txBody>
      </p:sp>
    </p:spTree>
    <p:extLst>
      <p:ext uri="{BB962C8B-B14F-4D97-AF65-F5344CB8AC3E}">
        <p14:creationId xmlns:p14="http://schemas.microsoft.com/office/powerpoint/2010/main" val="5287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884" r="7659" b="34829"/>
          <a:stretch/>
        </p:blipFill>
        <p:spPr>
          <a:xfrm flipH="1">
            <a:off x="0" y="1134769"/>
            <a:ext cx="12192000" cy="5723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020BC1-5544-42DE-B791-D300D0EFB0E6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F296A8-93B2-4584-8DFA-E329DDD8D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9336EA-6FB7-4958-8637-518A8F2A2723}"/>
              </a:ext>
            </a:extLst>
          </p:cNvPr>
          <p:cNvSpPr txBox="1"/>
          <p:nvPr/>
        </p:nvSpPr>
        <p:spPr>
          <a:xfrm>
            <a:off x="270933" y="144276"/>
            <a:ext cx="263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58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6F47A-9616-4BFD-AD35-4E3C3B894F42}"/>
              </a:ext>
            </a:extLst>
          </p:cNvPr>
          <p:cNvSpPr/>
          <p:nvPr/>
        </p:nvSpPr>
        <p:spPr>
          <a:xfrm>
            <a:off x="-2712" y="1509486"/>
            <a:ext cx="5933612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0933" y="1509486"/>
            <a:ext cx="5024967" cy="4942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 twice a day using fluoride toothpaste. </a:t>
            </a:r>
          </a:p>
          <a:p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 your teeth for at least 2 minutes, twice a day.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soft-bristled toothbrush with small head and flexible neck.</a:t>
            </a:r>
            <a:b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toothpaste containing fluoride.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press too hard – this can damage gums &amp; tooth enamel.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your toothbrush every 3 months. </a:t>
            </a:r>
          </a:p>
          <a:p>
            <a:endParaRPr lang="en-A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4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19BD5-94D8-4A45-88C1-46FEA49A2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9" t="6378" r="-24329" b="14643"/>
          <a:stretch/>
        </p:blipFill>
        <p:spPr>
          <a:xfrm>
            <a:off x="-2712" y="430453"/>
            <a:ext cx="12194710" cy="6427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020BC1-5544-42DE-B791-D300D0EFB0E6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F296A8-93B2-4584-8DFA-E329DDD8D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9336EA-6FB7-4958-8637-518A8F2A2723}"/>
              </a:ext>
            </a:extLst>
          </p:cNvPr>
          <p:cNvSpPr txBox="1"/>
          <p:nvPr/>
        </p:nvSpPr>
        <p:spPr>
          <a:xfrm>
            <a:off x="270933" y="144276"/>
            <a:ext cx="263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58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6F47A-9616-4BFD-AD35-4E3C3B894F42}"/>
              </a:ext>
            </a:extLst>
          </p:cNvPr>
          <p:cNvSpPr/>
          <p:nvPr/>
        </p:nvSpPr>
        <p:spPr>
          <a:xfrm>
            <a:off x="6258388" y="1509486"/>
            <a:ext cx="5933612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532033" y="1509486"/>
            <a:ext cx="5024967" cy="4942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between your teeth daily using floss or interdental brushes.</a:t>
            </a:r>
          </a:p>
          <a:p>
            <a:pPr algn="l"/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between your teeth using floss or interdental brushes.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so at least once per day.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flossing children’s teeth once they have two teeth touching side-by-side.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dentist can advise you:</a:t>
            </a: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floss or interdental brushes are best for your teeth.</a:t>
            </a: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technique for these products.</a:t>
            </a:r>
            <a:endParaRPr lang="en-A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5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ECC3C-0773-433C-8714-C67A5BE935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16945" b="12772"/>
          <a:stretch/>
        </p:blipFill>
        <p:spPr>
          <a:xfrm>
            <a:off x="0" y="1134769"/>
            <a:ext cx="12192000" cy="57232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020BC1-5544-42DE-B791-D300D0EFB0E6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F296A8-93B2-4584-8DFA-E329DDD8D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9336EA-6FB7-4958-8637-518A8F2A2723}"/>
              </a:ext>
            </a:extLst>
          </p:cNvPr>
          <p:cNvSpPr txBox="1"/>
          <p:nvPr/>
        </p:nvSpPr>
        <p:spPr>
          <a:xfrm>
            <a:off x="270933" y="144276"/>
            <a:ext cx="263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58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6F47A-9616-4BFD-AD35-4E3C3B894F42}"/>
              </a:ext>
            </a:extLst>
          </p:cNvPr>
          <p:cNvSpPr/>
          <p:nvPr/>
        </p:nvSpPr>
        <p:spPr>
          <a:xfrm>
            <a:off x="-2712" y="1509486"/>
            <a:ext cx="5933612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0933" y="1509486"/>
            <a:ext cx="5024967" cy="4942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nutritious diet, low in sugar</a:t>
            </a:r>
            <a:r>
              <a:rPr lang="en-A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your sugar intake as its single-biggest cause of tooth decay.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tap water as your drink of choice. Avoid sugar based beverages and acidic drinks (low pH).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Nutrition Information Panel on food labels to check sugar content.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tooth-friendly snacks such as cheese, nuts and vegetables.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snacking and grazing.</a:t>
            </a:r>
          </a:p>
        </p:txBody>
      </p:sp>
    </p:spTree>
    <p:extLst>
      <p:ext uri="{BB962C8B-B14F-4D97-AF65-F5344CB8AC3E}">
        <p14:creationId xmlns:p14="http://schemas.microsoft.com/office/powerpoint/2010/main" val="203344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E133B1-1CC0-4365-ABA1-0827C68D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8"/>
          <a:stretch/>
        </p:blipFill>
        <p:spPr>
          <a:xfrm flipH="1">
            <a:off x="1524" y="692063"/>
            <a:ext cx="12192000" cy="61659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020BC1-5544-42DE-B791-D300D0EFB0E6}"/>
              </a:ext>
            </a:extLst>
          </p:cNvPr>
          <p:cNvSpPr/>
          <p:nvPr/>
        </p:nvSpPr>
        <p:spPr>
          <a:xfrm>
            <a:off x="-2712" y="-15222"/>
            <a:ext cx="12194711" cy="1149991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F296A8-93B2-4584-8DFA-E329DDD8D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9336EA-6FB7-4958-8637-518A8F2A2723}"/>
              </a:ext>
            </a:extLst>
          </p:cNvPr>
          <p:cNvSpPr txBox="1"/>
          <p:nvPr/>
        </p:nvSpPr>
        <p:spPr>
          <a:xfrm>
            <a:off x="270933" y="144276"/>
            <a:ext cx="263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58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6F47A-9616-4BFD-AD35-4E3C3B894F42}"/>
              </a:ext>
            </a:extLst>
          </p:cNvPr>
          <p:cNvSpPr/>
          <p:nvPr/>
        </p:nvSpPr>
        <p:spPr>
          <a:xfrm>
            <a:off x="6258388" y="1509486"/>
            <a:ext cx="5933612" cy="494211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532033" y="1509486"/>
            <a:ext cx="5291667" cy="4942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dentist regularly for check-ups and preventative care</a:t>
            </a:r>
          </a:p>
          <a:p>
            <a:pPr algn="l"/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at least every 12 months.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attend more regularly, your dentist will let you know.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regular check up, your dentist will check for tooth decay, gum disease and perform an oral cancer screening. </a:t>
            </a: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find a dentist, the ADA’s Find a Dentist website can help you to find one in your local area. </a:t>
            </a:r>
            <a:r>
              <a:rPr lang="en-US" sz="1600" b="1" u="sng" dirty="0">
                <a:solidFill>
                  <a:srgbClr val="005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www.ada.org.au/find-a-dentist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1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CA661C-B097-46B1-B26C-2B0CA1887D42}"/>
              </a:ext>
            </a:extLst>
          </p:cNvPr>
          <p:cNvSpPr/>
          <p:nvPr/>
        </p:nvSpPr>
        <p:spPr>
          <a:xfrm>
            <a:off x="-2712" y="-15222"/>
            <a:ext cx="12194711" cy="6873222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D13743-F811-4D39-8350-7F40E81B6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8" y="244239"/>
            <a:ext cx="1027289" cy="6812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FEFE9B4-A521-4B99-BA64-234A2D029245}"/>
              </a:ext>
            </a:extLst>
          </p:cNvPr>
          <p:cNvSpPr txBox="1"/>
          <p:nvPr/>
        </p:nvSpPr>
        <p:spPr>
          <a:xfrm>
            <a:off x="789153" y="1206011"/>
            <a:ext cx="3638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F58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3 KEY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8F5BD-9987-43E7-B074-DF2BB1205772}"/>
              </a:ext>
            </a:extLst>
          </p:cNvPr>
          <p:cNvSpPr txBox="1"/>
          <p:nvPr/>
        </p:nvSpPr>
        <p:spPr>
          <a:xfrm>
            <a:off x="654120" y="2391407"/>
            <a:ext cx="390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SUGAR MESSAGES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47AC3C-DDD5-45E2-B5BA-AA99D577EDA2}"/>
              </a:ext>
            </a:extLst>
          </p:cNvPr>
          <p:cNvSpPr/>
          <p:nvPr/>
        </p:nvSpPr>
        <p:spPr>
          <a:xfrm>
            <a:off x="4697839" y="186773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no more than 6 teaspoons (24 grams) of free sugar per day.</a:t>
            </a:r>
            <a:b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foods that have less than 10 grams of sugar per 100 grams.</a:t>
            </a:r>
            <a:b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for hidden sugars when purchasing foods and drinks. </a:t>
            </a:r>
          </a:p>
        </p:txBody>
      </p:sp>
    </p:spTree>
    <p:extLst>
      <p:ext uri="{BB962C8B-B14F-4D97-AF65-F5344CB8AC3E}">
        <p14:creationId xmlns:p14="http://schemas.microsoft.com/office/powerpoint/2010/main" val="328470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704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Fjalla One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Jiang</dc:creator>
  <cp:lastModifiedBy>Mikaela Chinotti</cp:lastModifiedBy>
  <cp:revision>40</cp:revision>
  <dcterms:created xsi:type="dcterms:W3CDTF">2018-05-22T06:04:30Z</dcterms:created>
  <dcterms:modified xsi:type="dcterms:W3CDTF">2020-06-01T22:35:19Z</dcterms:modified>
</cp:coreProperties>
</file>